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8"/>
  </p:notesMasterIdLst>
  <p:sldIdLst>
    <p:sldId id="351" r:id="rId3"/>
    <p:sldId id="342" r:id="rId4"/>
    <p:sldId id="296" r:id="rId5"/>
    <p:sldId id="345" r:id="rId6"/>
    <p:sldId id="349" r:id="rId7"/>
    <p:sldId id="353" r:id="rId8"/>
    <p:sldId id="354" r:id="rId9"/>
    <p:sldId id="355" r:id="rId10"/>
    <p:sldId id="356" r:id="rId11"/>
    <p:sldId id="357" r:id="rId12"/>
    <p:sldId id="358" r:id="rId13"/>
    <p:sldId id="359" r:id="rId14"/>
    <p:sldId id="360" r:id="rId15"/>
    <p:sldId id="361" r:id="rId16"/>
    <p:sldId id="352"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9" autoAdjust="0"/>
    <p:restoredTop sz="94660"/>
  </p:normalViewPr>
  <p:slideViewPr>
    <p:cSldViewPr snapToGrid="0" showGuides="1">
      <p:cViewPr varScale="1">
        <p:scale>
          <a:sx n="93" d="100"/>
          <a:sy n="93" d="100"/>
        </p:scale>
        <p:origin x="264"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BB0A83-8DD1-49E8-9358-9C110B118408}" type="datetimeFigureOut">
              <a:rPr lang="zh-CN" altLang="en-US" smtClean="0"/>
              <a:t>2025-09-09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75C3AA-E4F6-4828-B8B4-91611684D2F3}" type="slidenum">
              <a:rPr lang="zh-CN" altLang="en-US" smtClean="0"/>
              <a:t>‹#›</a:t>
            </a:fld>
            <a:endParaRPr lang="zh-CN" altLang="en-US"/>
          </a:p>
        </p:txBody>
      </p:sp>
    </p:spTree>
    <p:extLst>
      <p:ext uri="{BB962C8B-B14F-4D97-AF65-F5344CB8AC3E}">
        <p14:creationId xmlns:p14="http://schemas.microsoft.com/office/powerpoint/2010/main" val="3322061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solidFill>
                  <a:prstClr val="black"/>
                </a:solidFill>
              </a:rPr>
              <a:pPr/>
              <a:t>15</a:t>
            </a:fld>
            <a:endParaRPr lang="zh-CN" altLang="en-US">
              <a:solidFill>
                <a:prstClr val="black"/>
              </a:solidFill>
            </a:endParaRPr>
          </a:p>
        </p:txBody>
      </p:sp>
    </p:spTree>
    <p:extLst>
      <p:ext uri="{BB962C8B-B14F-4D97-AF65-F5344CB8AC3E}">
        <p14:creationId xmlns:p14="http://schemas.microsoft.com/office/powerpoint/2010/main" val="34399284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718906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801631"/>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35224933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036872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770358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991783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108077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 Id="rId9"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 action="ppaction://noaction" highlightClick="1">
              <a:snd r:embed="rId9"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66000289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7.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Unit 3</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My School</a:t>
            </a:r>
          </a:p>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A</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(3a-3d)</a:t>
            </a:r>
          </a:p>
        </p:txBody>
      </p:sp>
    </p:spTree>
    <p:extLst>
      <p:ext uri="{BB962C8B-B14F-4D97-AF65-F5344CB8AC3E}">
        <p14:creationId xmlns:p14="http://schemas.microsoft.com/office/powerpoint/2010/main" val="195974698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84879"/>
            <a:ext cx="4464684"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四、选词填空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有一项多余</a:t>
            </a:r>
            <a:r>
              <a:rPr lang="en-US" altLang="zh-CN" sz="2800" smtClean="0">
                <a:solidFill>
                  <a:srgbClr val="000000"/>
                </a:solid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837365"/>
            <a:ext cx="11430000" cy="652486"/>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A.front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B.and</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C.next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D.on</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E.across</a:t>
            </a:r>
            <a:r>
              <a:rPr lang="en-US" altLang="zh-CN" sz="2800" smtClean="0">
                <a:solidFill>
                  <a:srgbClr val="000000"/>
                </a:solidFill>
                <a:latin typeface="NEU-BZ-S92"/>
                <a:ea typeface="方正书宋_GBK" panose="03000509000000000000" pitchFamily="65" charset="-122"/>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F.have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1489851"/>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Hello!My name is Jenny.My school is big and beautiful.Here is a map of it</a:t>
            </a:r>
            <a:r>
              <a:rPr lang="en-US" altLang="zh-CN" sz="2800" smtClean="0">
                <a:solidFill>
                  <a:srgbClr val="000000"/>
                </a:solidFill>
                <a:latin typeface="Times New Roman" panose="02020603050405020304" pitchFamily="18" charset="0"/>
                <a:cs typeface="Times New Roman" panose="02020603050405020304" pitchFamily="18" charset="0"/>
              </a:rPr>
              <a:t>. Where </a:t>
            </a:r>
            <a:r>
              <a:rPr lang="en-US" altLang="zh-CN" sz="2800">
                <a:solidFill>
                  <a:srgbClr val="000000"/>
                </a:solidFill>
                <a:latin typeface="Times New Roman" panose="02020603050405020304" pitchFamily="18" charset="0"/>
                <a:cs typeface="Times New Roman" panose="02020603050405020304" pitchFamily="18" charset="0"/>
              </a:rPr>
              <a:t>is our classroom building?It’s </a:t>
            </a: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to the teachers’ building.Our teachers work in the teachers’ building.Behind the teachers’ building, there is a sports field and the students often </a:t>
            </a: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PE classes in it.The dining hall is </a:t>
            </a: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 left of the gym.The art building is between the library </a:t>
            </a: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 science building.I like reading books in the library.Oh, look at the students’ dormitory building(</a:t>
            </a:r>
            <a:r>
              <a:rPr lang="zh-CN" altLang="zh-CN" sz="2800">
                <a:solidFill>
                  <a:srgbClr val="000000"/>
                </a:solidFill>
                <a:latin typeface="Times New Roman" panose="02020603050405020304" pitchFamily="18" charset="0"/>
                <a:cs typeface="Times New Roman" panose="02020603050405020304" pitchFamily="18" charset="0"/>
              </a:rPr>
              <a:t>宿舍楼</a:t>
            </a:r>
            <a:r>
              <a:rPr lang="en-US" altLang="zh-CN" sz="2800">
                <a:solidFill>
                  <a:srgbClr val="000000"/>
                </a:solidFill>
                <a:latin typeface="Times New Roman" panose="02020603050405020304" pitchFamily="18" charset="0"/>
                <a:cs typeface="Times New Roman" panose="02020603050405020304" pitchFamily="18" charset="0"/>
              </a:rPr>
              <a:t>).It is in </a:t>
            </a: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of the science building!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6" name="矩形 5"/>
          <p:cNvSpPr/>
          <p:nvPr/>
        </p:nvSpPr>
        <p:spPr>
          <a:xfrm>
            <a:off x="6781201" y="2049870"/>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7" name="矩形 6"/>
          <p:cNvSpPr/>
          <p:nvPr/>
        </p:nvSpPr>
        <p:spPr>
          <a:xfrm>
            <a:off x="9062064" y="3181491"/>
            <a:ext cx="38504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F</a:t>
            </a:r>
            <a:endParaRPr lang="zh-CN" altLang="en-US" sz="2800"/>
          </a:p>
        </p:txBody>
      </p:sp>
      <p:sp>
        <p:nvSpPr>
          <p:cNvPr id="8" name="矩形 7"/>
          <p:cNvSpPr/>
          <p:nvPr/>
        </p:nvSpPr>
        <p:spPr>
          <a:xfrm>
            <a:off x="5903479" y="3704711"/>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D</a:t>
            </a:r>
            <a:endParaRPr lang="zh-CN" altLang="en-US" sz="2800"/>
          </a:p>
        </p:txBody>
      </p:sp>
      <p:sp>
        <p:nvSpPr>
          <p:cNvPr id="9" name="矩形 8"/>
          <p:cNvSpPr/>
          <p:nvPr/>
        </p:nvSpPr>
        <p:spPr>
          <a:xfrm>
            <a:off x="5873824" y="4244220"/>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
        <p:nvSpPr>
          <p:cNvPr id="10" name="矩形 9"/>
          <p:cNvSpPr/>
          <p:nvPr/>
        </p:nvSpPr>
        <p:spPr>
          <a:xfrm>
            <a:off x="3233365" y="5384652"/>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A</a:t>
            </a:r>
            <a:endParaRPr lang="zh-CN" altLang="en-US" sz="2800"/>
          </a:p>
        </p:txBody>
      </p:sp>
    </p:spTree>
    <p:extLst>
      <p:ext uri="{BB962C8B-B14F-4D97-AF65-F5344CB8AC3E}">
        <p14:creationId xmlns:p14="http://schemas.microsoft.com/office/powerpoint/2010/main" val="3374551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randombar(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randombar(horizontal)">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69630"/>
            <a:ext cx="11430000" cy="395313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五、阅读理解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Hello, everyone.My name is John.I’m from America.I’m thirteen years old.This is my new school.It’s very big, and it’s very beautiful.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There is a big sports field.It’s in the middle of the school.The school hall is next to the sports field.In front of the school hall is the science building.Behind the school hall is the dining hall.Teachers and students usually have lunch there.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022167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81000" y="1152448"/>
            <a:ext cx="11430000" cy="3392980"/>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Look!This is our classroom building.And there are forty-eight classrooms in it.In my class, there are forty-six students.Twenty-eight of them are boys.And the rest(</a:t>
            </a:r>
            <a:r>
              <a:rPr lang="zh-CN" altLang="zh-CN" sz="2800">
                <a:solidFill>
                  <a:srgbClr val="000000"/>
                </a:solidFill>
                <a:latin typeface="Times New Roman" panose="02020603050405020304" pitchFamily="18" charset="0"/>
                <a:cs typeface="Times New Roman" panose="02020603050405020304" pitchFamily="18" charset="0"/>
              </a:rPr>
              <a:t>其余的</a:t>
            </a:r>
            <a:r>
              <a:rPr lang="en-US" altLang="zh-CN" sz="2800">
                <a:solidFill>
                  <a:srgbClr val="000000"/>
                </a:solidFill>
                <a:latin typeface="Times New Roman" panose="02020603050405020304" pitchFamily="18" charset="0"/>
                <a:cs typeface="Times New Roman" panose="02020603050405020304" pitchFamily="18" charset="0"/>
              </a:rPr>
              <a:t>) are girls.On the right of the classroom building is a library.In the library, there are many books.I like reading books there.The teachers’ building is in front of our classroom building.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like my school.</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1813162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309545"/>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.What’s John’s school like?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A.Big and beautiful.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B.Small but beautiful.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C.Big and clean.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D.Small but clean.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.Where is the school hall?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A.In front of the science building.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B.Behind the dining hall.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C.On the right of the classroom building.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D.Between the science building and the dining hall.</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4584206" y="423245"/>
            <a:ext cx="514308"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A </a:t>
            </a:r>
            <a:endParaRPr lang="zh-CN" altLang="en-US" sz="2800"/>
          </a:p>
        </p:txBody>
      </p:sp>
      <p:sp>
        <p:nvSpPr>
          <p:cNvPr id="5" name="矩形 4"/>
          <p:cNvSpPr/>
          <p:nvPr/>
        </p:nvSpPr>
        <p:spPr>
          <a:xfrm>
            <a:off x="4450642" y="3183191"/>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D</a:t>
            </a:r>
            <a:endParaRPr lang="zh-CN" altLang="en-US" sz="2800"/>
          </a:p>
        </p:txBody>
      </p:sp>
    </p:spTree>
    <p:extLst>
      <p:ext uri="{BB962C8B-B14F-4D97-AF65-F5344CB8AC3E}">
        <p14:creationId xmlns:p14="http://schemas.microsoft.com/office/powerpoint/2010/main" val="4099516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32834"/>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.Which of the following is TRUE?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A.John is a thirteen-year-old English boy.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B.Teachers and students usually have breakfast in the dining hall.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C.There is a classroom building with 48 classrooms in the school.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D.The library is on the left of the classroom building.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.What’s the passage mainly about?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A.Schools in America.</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B.John’s new friends.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C.Classrooms in the school.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D.John’s new school.</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5672486" y="522184"/>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4" name="矩形 3"/>
          <p:cNvSpPr/>
          <p:nvPr/>
        </p:nvSpPr>
        <p:spPr>
          <a:xfrm>
            <a:off x="5672486" y="3294305"/>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D</a:t>
            </a:r>
            <a:endParaRPr lang="zh-CN" altLang="en-US" sz="2800"/>
          </a:p>
        </p:txBody>
      </p:sp>
    </p:spTree>
    <p:extLst>
      <p:ext uri="{BB962C8B-B14F-4D97-AF65-F5344CB8AC3E}">
        <p14:creationId xmlns:p14="http://schemas.microsoft.com/office/powerpoint/2010/main" val="1123926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21529300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chemeClr val="accent2"/>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cap="none" spc="0" dirty="0">
              <a:ln w="22225">
                <a:solidFill>
                  <a:schemeClr val="accent2"/>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1408442"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latin typeface="华文隶书" panose="02010800040101010101" pitchFamily="2" charset="-122"/>
                <a:ea typeface="华文隶书" panose="02010800040101010101" pitchFamily="2" charset="-122"/>
              </a:rPr>
              <a:t>基础</a:t>
            </a:r>
            <a:r>
              <a:rPr lang="en-US" altLang="zh-CN" sz="3600" smtClean="0">
                <a:latin typeface="华文隶书" panose="02010800040101010101" pitchFamily="2" charset="-122"/>
                <a:ea typeface="华文隶书" panose="02010800040101010101" pitchFamily="2" charset="-122"/>
              </a:rPr>
              <a:t>•</a:t>
            </a:r>
            <a:r>
              <a:rPr lang="zh-CN" altLang="en-US" sz="3600" smtClean="0">
                <a:latin typeface="华文隶书" panose="02010800040101010101" pitchFamily="2" charset="-122"/>
                <a:ea typeface="华文隶书" panose="02010800040101010101" pitchFamily="2" charset="-122"/>
              </a:rPr>
              <a:t>自主预习</a:t>
            </a:r>
            <a:endParaRPr lang="zh-CN" altLang="en-US" sz="3600" dirty="0">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3774957"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latin typeface="华文隶书" panose="02010800040101010101" pitchFamily="2" charset="-122"/>
                <a:ea typeface="华文隶书" panose="02010800040101010101" pitchFamily="2" charset="-122"/>
              </a:rPr>
              <a:t>探究</a:t>
            </a:r>
            <a:r>
              <a:rPr lang="en-US" altLang="zh-CN" sz="3600" smtClean="0">
                <a:latin typeface="华文隶书" panose="02010800040101010101" pitchFamily="2" charset="-122"/>
                <a:ea typeface="华文隶书" panose="02010800040101010101" pitchFamily="2" charset="-122"/>
              </a:rPr>
              <a:t>•</a:t>
            </a:r>
            <a:r>
              <a:rPr lang="zh-CN" altLang="en-US" sz="3600" smtClean="0">
                <a:latin typeface="华文隶书" panose="02010800040101010101" pitchFamily="2" charset="-122"/>
                <a:ea typeface="华文隶书" panose="02010800040101010101" pitchFamily="2" charset="-122"/>
              </a:rPr>
              <a:t>重难解析</a:t>
            </a:r>
            <a:endParaRPr lang="zh-CN" altLang="en-US" sz="3600" dirty="0">
              <a:latin typeface="华文隶书" panose="02010800040101010101" pitchFamily="2" charset="-122"/>
              <a:ea typeface="华文隶书" panose="02010800040101010101" pitchFamily="2" charset="-122"/>
            </a:endParaRPr>
          </a:p>
        </p:txBody>
      </p:sp>
      <p:sp>
        <p:nvSpPr>
          <p:cNvPr id="5" name="圆角矩形 4">
            <a:hlinkClick r:id="rId4" action="ppaction://hlinksldjump"/>
          </p:cNvPr>
          <p:cNvSpPr/>
          <p:nvPr/>
        </p:nvSpPr>
        <p:spPr>
          <a:xfrm>
            <a:off x="6477060" y="4459191"/>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a:latin typeface="华文隶书" panose="02010800040101010101" pitchFamily="2" charset="-122"/>
                <a:ea typeface="华文隶书" panose="02010800040101010101" pitchFamily="2" charset="-122"/>
              </a:rPr>
              <a:t>作业</a:t>
            </a:r>
            <a:r>
              <a:rPr lang="en-US" altLang="zh-CN" sz="3600">
                <a:latin typeface="华文隶书" panose="02010800040101010101" pitchFamily="2" charset="-122"/>
                <a:ea typeface="华文隶书" panose="02010800040101010101" pitchFamily="2" charset="-122"/>
              </a:rPr>
              <a:t>•</a:t>
            </a:r>
            <a:r>
              <a:rPr lang="zh-CN" altLang="en-US" sz="3600">
                <a:latin typeface="华文隶书" panose="02010800040101010101" pitchFamily="2" charset="-122"/>
                <a:ea typeface="华文隶书" panose="02010800040101010101" pitchFamily="2" charset="-122"/>
              </a:rPr>
              <a:t>进阶演练</a:t>
            </a:r>
            <a:endParaRPr lang="zh-CN" altLang="en-US" sz="3600" dirty="0">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16220331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a:t>
              </a:r>
              <a:r>
                <a:rPr lang="en-US" altLang="zh-CN" sz="3200" smtClean="0">
                  <a:solidFill>
                    <a:schemeClr val="accent2"/>
                  </a:solidFill>
                  <a:latin typeface="华文隶书" panose="02010800040101010101" pitchFamily="2" charset="-122"/>
                  <a:ea typeface="华文隶书" panose="02010800040101010101" pitchFamily="2" charset="-122"/>
                </a:rPr>
                <a:t>•</a:t>
              </a:r>
              <a:r>
                <a:rPr lang="zh-CN" altLang="en-US" sz="3200" smtClean="0">
                  <a:solidFill>
                    <a:schemeClr val="accent2"/>
                  </a:solidFill>
                  <a:latin typeface="华文隶书" panose="02010800040101010101" pitchFamily="2" charset="-122"/>
                  <a:ea typeface="华文隶书" panose="02010800040101010101" pitchFamily="2" charset="-122"/>
                </a:rPr>
                <a:t>自主预习</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697402"/>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一、写出</a:t>
            </a:r>
            <a:r>
              <a:rPr lang="en-US" altLang="zh-CN" sz="2800" b="1">
                <a:solidFill>
                  <a:srgbClr val="000000"/>
                </a:solidFill>
                <a:latin typeface="Times New Roman" panose="02020603050405020304" pitchFamily="18" charset="0"/>
                <a:cs typeface="Times New Roman" panose="02020603050405020304" pitchFamily="18" charset="0"/>
              </a:rPr>
              <a:t>there</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be</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一般现在时的单复数形式及其否定</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式</a:t>
            </a:r>
            <a:endPar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en-US" altLang="zh-CN" sz="2800" smtClean="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二、写出</a:t>
            </a:r>
            <a:r>
              <a:rPr lang="en-US" altLang="zh-CN" sz="2800" b="1">
                <a:solidFill>
                  <a:srgbClr val="000000"/>
                </a:solidFill>
                <a:latin typeface="Times New Roman" panose="02020603050405020304" pitchFamily="18" charset="0"/>
                <a:cs typeface="Times New Roman" panose="02020603050405020304" pitchFamily="18" charset="0"/>
              </a:rPr>
              <a:t>there</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en-US" altLang="zh-CN" sz="2800" b="1" smtClean="0">
                <a:solidFill>
                  <a:srgbClr val="000000"/>
                </a:solidFill>
                <a:latin typeface="Times New Roman" panose="02020603050405020304" pitchFamily="18" charset="0"/>
                <a:cs typeface="Times New Roman" panose="02020603050405020304" pitchFamily="18" charset="0"/>
              </a:rPr>
              <a:t>be</a:t>
            </a:r>
            <a:r>
              <a:rPr lang="zh-CN" altLang="en-US" sz="2800">
                <a:solidFill>
                  <a:srgbClr val="000000"/>
                </a:solidFill>
                <a:latin typeface="Arial" panose="020B0604020202020204" pitchFamily="34" charset="0"/>
                <a:ea typeface="黑体" panose="02010609060101010101" pitchFamily="49" charset="-122"/>
                <a:cs typeface="Times New Roman" panose="02020603050405020304" pitchFamily="18" charset="0"/>
              </a:rPr>
              <a:t>一般现在时的一般疑问句形式及其肯定</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否定回答</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2305796"/>
            <a:ext cx="6205417"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a:solidFill>
                  <a:srgbClr val="FF0000"/>
                </a:solidFill>
                <a:latin typeface="Times New Roman" panose="02020603050405020304" pitchFamily="18" charset="0"/>
                <a:cs typeface="Times New Roman" panose="02020603050405020304" pitchFamily="18" charset="0"/>
              </a:rPr>
              <a:t>there is; there are; there isn’t; there </a:t>
            </a:r>
            <a:r>
              <a:rPr lang="en-US" altLang="zh-CN" sz="2800" smtClean="0">
                <a:solidFill>
                  <a:srgbClr val="FF0000"/>
                </a:solidFill>
                <a:latin typeface="Times New Roman" panose="02020603050405020304" pitchFamily="18" charset="0"/>
                <a:cs typeface="Times New Roman" panose="02020603050405020304" pitchFamily="18" charset="0"/>
              </a:rPr>
              <a:t>aren’t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4030348"/>
            <a:ext cx="9137117"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a:solidFill>
                  <a:srgbClr val="FF0000"/>
                </a:solidFill>
                <a:latin typeface="Times New Roman" panose="02020603050405020304" pitchFamily="18" charset="0"/>
                <a:cs typeface="Times New Roman" panose="02020603050405020304" pitchFamily="18" charset="0"/>
              </a:rPr>
              <a:t>Is there...? Are there...? Yes, there is/are.No, there isn’t/aren’t</a:t>
            </a:r>
            <a:r>
              <a:rPr lang="en-US" altLang="zh-CN" sz="2800" smtClean="0">
                <a:solidFill>
                  <a:srgbClr val="FF0000"/>
                </a:solid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randombar(horizontal)">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randombar(horizontal)">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3622979" y="103386"/>
            <a:ext cx="5746402" cy="669887"/>
            <a:chOff x="3606630" y="897473"/>
            <a:chExt cx="4749093" cy="669887"/>
          </a:xfrm>
        </p:grpSpPr>
        <p:pic>
          <p:nvPicPr>
            <p:cNvPr id="13" name="图片 12" descr="阴影"/>
            <p:cNvPicPr>
              <a:picLocks noChangeAspect="1"/>
            </p:cNvPicPr>
            <p:nvPr/>
          </p:nvPicPr>
          <p:blipFill>
            <a:blip r:embed="rId2"/>
            <a:stretch>
              <a:fillRect/>
            </a:stretch>
          </p:blipFill>
          <p:spPr>
            <a:xfrm>
              <a:off x="3606630" y="897473"/>
              <a:ext cx="4749093" cy="669887"/>
            </a:xfrm>
            <a:prstGeom prst="rect">
              <a:avLst/>
            </a:prstGeom>
          </p:spPr>
        </p:pic>
        <p:sp>
          <p:nvSpPr>
            <p:cNvPr id="14" name="文本框 13"/>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探究</a:t>
              </a:r>
              <a:r>
                <a:rPr lang="en-US" altLang="zh-CN" sz="3200" smtClean="0">
                  <a:solidFill>
                    <a:schemeClr val="accent2"/>
                  </a:solidFill>
                  <a:latin typeface="华文隶书" panose="02010800040101010101" pitchFamily="2" charset="-122"/>
                  <a:ea typeface="华文隶书" panose="02010800040101010101" pitchFamily="2" charset="-122"/>
                </a:rPr>
                <a:t>•</a:t>
              </a:r>
              <a:r>
                <a:rPr lang="zh-CN" altLang="en-US" sz="3200" smtClean="0">
                  <a:solidFill>
                    <a:schemeClr val="accent2"/>
                  </a:solidFill>
                  <a:latin typeface="华文隶书" panose="02010800040101010101" pitchFamily="2" charset="-122"/>
                  <a:ea typeface="华文隶书" panose="02010800040101010101" pitchFamily="2" charset="-122"/>
                </a:rPr>
                <a:t>重难解析</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223361"/>
            <a:ext cx="11430000" cy="4494115"/>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Is</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there</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a</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whiteboard</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in</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your</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classroom</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你们的教室里有白板吗</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剖析</a:t>
            </a:r>
            <a:r>
              <a:rPr lang="zh-CN" altLang="zh-CN" sz="2800">
                <a:solidFill>
                  <a:srgbClr val="000000"/>
                </a:solidFill>
                <a:latin typeface="NEU-BZ-S92"/>
                <a:ea typeface="Arial" panose="020B0604020202020204" pitchFamily="34"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句式</a:t>
            </a:r>
            <a:r>
              <a:rPr lang="en-US" altLang="zh-CN" sz="2800">
                <a:solidFill>
                  <a:srgbClr val="000000"/>
                </a:solidFill>
                <a:latin typeface="Times New Roman" panose="02020603050405020304" pitchFamily="18" charset="0"/>
                <a:cs typeface="Times New Roman" panose="02020603050405020304" pitchFamily="18" charset="0"/>
              </a:rPr>
              <a:t>“There be+</a:t>
            </a:r>
            <a:r>
              <a:rPr lang="zh-CN" altLang="zh-CN" sz="2800">
                <a:solidFill>
                  <a:srgbClr val="000000"/>
                </a:solidFill>
                <a:latin typeface="Times New Roman" panose="02020603050405020304" pitchFamily="18" charset="0"/>
                <a:cs typeface="Times New Roman" panose="02020603050405020304" pitchFamily="18" charset="0"/>
              </a:rPr>
              <a:t>主语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介词短语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意为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某地有</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存在某物</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There is</a:t>
            </a:r>
            <a:r>
              <a:rPr lang="zh-CN" altLang="zh-CN" sz="2800">
                <a:solidFill>
                  <a:srgbClr val="000000"/>
                </a:solidFill>
                <a:latin typeface="Times New Roman" panose="02020603050405020304" pitchFamily="18" charset="0"/>
                <a:cs typeface="Times New Roman" panose="02020603050405020304" pitchFamily="18" charset="0"/>
              </a:rPr>
              <a:t>后紧跟可数名词单数形式或不可数名词</a:t>
            </a:r>
            <a:r>
              <a:rPr lang="en-US" altLang="zh-CN" sz="2800">
                <a:solidFill>
                  <a:srgbClr val="000000"/>
                </a:solidFill>
                <a:latin typeface="Times New Roman" panose="02020603050405020304" pitchFamily="18" charset="0"/>
                <a:cs typeface="Times New Roman" panose="02020603050405020304" pitchFamily="18" charset="0"/>
              </a:rPr>
              <a:t>;There are</a:t>
            </a:r>
            <a:r>
              <a:rPr lang="zh-CN" altLang="zh-CN" sz="2800">
                <a:solidFill>
                  <a:srgbClr val="000000"/>
                </a:solidFill>
                <a:latin typeface="Times New Roman" panose="02020603050405020304" pitchFamily="18" charset="0"/>
                <a:cs typeface="Times New Roman" panose="02020603050405020304" pitchFamily="18" charset="0"/>
              </a:rPr>
              <a:t>后紧跟可数名词复数形式。</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There is a whiteboard and two maps on the front wall.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在前墙上有一块白板和两张地图。</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There are two maps and a whiteboard on the front wall.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在前墙上有两张地图和一块白板。</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50430"/>
            <a:ext cx="8342348"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拓展</a:t>
            </a:r>
            <a:r>
              <a:rPr lang="zh-CN" altLang="zh-CN" sz="2800">
                <a:solidFill>
                  <a:srgbClr val="000000"/>
                </a:solidFill>
                <a:latin typeface="NEU-BZ-S92"/>
                <a:ea typeface="Arial" panose="020B0604020202020204" pitchFamily="34"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(1)There be</a:t>
            </a:r>
            <a:r>
              <a:rPr lang="zh-CN" altLang="zh-CN" sz="2800">
                <a:solidFill>
                  <a:srgbClr val="000000"/>
                </a:solidFill>
                <a:latin typeface="Times New Roman" panose="02020603050405020304" pitchFamily="18" charset="0"/>
                <a:cs typeface="Times New Roman" panose="02020603050405020304" pitchFamily="18" charset="0"/>
              </a:rPr>
              <a:t>一般现在时的结构主要有三种形式</a:t>
            </a:r>
            <a:r>
              <a:rPr lang="en-US" altLang="zh-CN" sz="2800" smtClean="0">
                <a:solidFill>
                  <a:srgbClr val="000000"/>
                </a:solid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graphicFrame>
        <p:nvGraphicFramePr>
          <p:cNvPr id="4" name="表格 3"/>
          <p:cNvGraphicFramePr>
            <a:graphicFrameLocks noGrp="1" noChangeAspect="1"/>
          </p:cNvGraphicFramePr>
          <p:nvPr>
            <p:extLst>
              <p:ext uri="{D42A27DB-BD31-4B8C-83A1-F6EECF244321}">
                <p14:modId xmlns:p14="http://schemas.microsoft.com/office/powerpoint/2010/main" val="2965510184"/>
              </p:ext>
            </p:extLst>
          </p:nvPr>
        </p:nvGraphicFramePr>
        <p:xfrm>
          <a:off x="381000" y="902916"/>
          <a:ext cx="11430000" cy="4437888"/>
        </p:xfrm>
        <a:graphic>
          <a:graphicData uri="http://schemas.openxmlformats.org/drawingml/2006/table">
            <a:tbl>
              <a:tblPr firstRow="1" firstCol="1" bandRow="1"/>
              <a:tblGrid>
                <a:gridCol w="1447800"/>
                <a:gridCol w="5948737"/>
                <a:gridCol w="4033463"/>
              </a:tblGrid>
              <a:tr h="0">
                <a:tc>
                  <a:txBody>
                    <a:bodyPr/>
                    <a:lstStyle/>
                    <a:p>
                      <a:pPr>
                        <a:lnSpc>
                          <a:spcPct val="130000"/>
                        </a:lnSpc>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句式</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结构</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zh-CN" sz="280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例句</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30000"/>
                        </a:lnSpc>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肯定句</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“There is/are+</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某物</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人</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介词短语</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意为</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某地有某人或某物。</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There is a bird in the tree.</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树上有一只鸟。</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30000"/>
                        </a:lnSpc>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否定句</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“There is/are+not+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某物</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人</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介词短语</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意为</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某地没有某人或某物。</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There aren’t any pictures on the wall.</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墙上没有图画。</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30000"/>
                        </a:lnSpc>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一般</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疑问句</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“Is/Are+there+</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某物</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人</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介词短语</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意为</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某地有某人或某物吗</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。回答用</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Yes</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或</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后接简略答语。</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Are there any fish in the water?</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水里有鱼吗</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5" name="矩形 4"/>
          <p:cNvSpPr>
            <a:spLocks noChangeAspect="1"/>
          </p:cNvSpPr>
          <p:nvPr/>
        </p:nvSpPr>
        <p:spPr>
          <a:xfrm>
            <a:off x="381000" y="5262536"/>
            <a:ext cx="11430000" cy="115236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在</a:t>
            </a:r>
            <a:r>
              <a:rPr lang="en-US" altLang="zh-CN" sz="2800">
                <a:solidFill>
                  <a:srgbClr val="000000"/>
                </a:solidFill>
                <a:latin typeface="Times New Roman" panose="02020603050405020304" pitchFamily="18" charset="0"/>
                <a:cs typeface="Times New Roman" panose="02020603050405020304" pitchFamily="18" charset="0"/>
              </a:rPr>
              <a:t>There be</a:t>
            </a:r>
            <a:r>
              <a:rPr lang="zh-CN" altLang="zh-CN" sz="2800">
                <a:solidFill>
                  <a:srgbClr val="000000"/>
                </a:solidFill>
                <a:latin typeface="Times New Roman" panose="02020603050405020304" pitchFamily="18" charset="0"/>
                <a:cs typeface="Times New Roman" panose="02020603050405020304" pitchFamily="18" charset="0"/>
              </a:rPr>
              <a:t>肯定句中</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常用</a:t>
            </a:r>
            <a:r>
              <a:rPr lang="en-US" altLang="zh-CN" sz="2800">
                <a:solidFill>
                  <a:srgbClr val="000000"/>
                </a:solidFill>
                <a:latin typeface="Times New Roman" panose="02020603050405020304" pitchFamily="18" charset="0"/>
                <a:cs typeface="Times New Roman" panose="02020603050405020304" pitchFamily="18" charset="0"/>
              </a:rPr>
              <a:t>some</a:t>
            </a:r>
            <a:r>
              <a:rPr lang="zh-CN" altLang="zh-CN" sz="2800">
                <a:solidFill>
                  <a:srgbClr val="000000"/>
                </a:solidFill>
                <a:latin typeface="Times New Roman" panose="02020603050405020304" pitchFamily="18" charset="0"/>
                <a:cs typeface="Times New Roman" panose="02020603050405020304" pitchFamily="18" charset="0"/>
              </a:rPr>
              <a:t>修饰名词复数或不可数名词</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而在否定句和疑问句中</a:t>
            </a:r>
            <a:r>
              <a:rPr lang="en-US" altLang="zh-CN" sz="2800">
                <a:solidFill>
                  <a:srgbClr val="000000"/>
                </a:solidFill>
                <a:latin typeface="Times New Roman" panose="02020603050405020304" pitchFamily="18" charset="0"/>
                <a:cs typeface="Times New Roman" panose="02020603050405020304" pitchFamily="18" charset="0"/>
              </a:rPr>
              <a:t>, some</a:t>
            </a:r>
            <a:r>
              <a:rPr lang="zh-CN" altLang="zh-CN" sz="2800">
                <a:solidFill>
                  <a:srgbClr val="000000"/>
                </a:solidFill>
                <a:latin typeface="Times New Roman" panose="02020603050405020304" pitchFamily="18" charset="0"/>
                <a:cs typeface="Times New Roman" panose="02020603050405020304" pitchFamily="18" charset="0"/>
              </a:rPr>
              <a:t>常改为</a:t>
            </a:r>
            <a:r>
              <a:rPr lang="en-US" altLang="zh-CN" sz="2800">
                <a:solidFill>
                  <a:srgbClr val="000000"/>
                </a:solidFill>
                <a:latin typeface="Times New Roman" panose="02020603050405020304" pitchFamily="18" charset="0"/>
                <a:cs typeface="Times New Roman" panose="02020603050405020304" pitchFamily="18" charset="0"/>
              </a:rPr>
              <a:t>any</a:t>
            </a:r>
            <a:r>
              <a:rPr lang="zh-CN"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9646840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51131"/>
            <a:ext cx="11430000" cy="395313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跟踪练习</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①</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any oranges in the bag?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—No.</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some apples in it.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A.Are there;There are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B.Is there;There are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C.Are there;There is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D.Is there;There is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430040" y="1029421"/>
            <a:ext cx="514308"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A </a:t>
            </a:r>
            <a:endParaRPr lang="zh-CN" altLang="en-US" sz="2800"/>
          </a:p>
        </p:txBody>
      </p:sp>
      <p:sp>
        <p:nvSpPr>
          <p:cNvPr id="4" name="矩形 3"/>
          <p:cNvSpPr>
            <a:spLocks noChangeAspect="1"/>
          </p:cNvSpPr>
          <p:nvPr/>
        </p:nvSpPr>
        <p:spPr>
          <a:xfrm>
            <a:off x="381000" y="4404264"/>
            <a:ext cx="11430000" cy="12126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smtClean="0">
                <a:solidFill>
                  <a:srgbClr val="000000"/>
                </a:solidFill>
                <a:latin typeface="NEU-BZ-S92"/>
                <a:cs typeface="宋体" panose="02010600030101010101" pitchFamily="2" charset="-122"/>
              </a:rPr>
              <a:t>②</a:t>
            </a:r>
            <a:r>
              <a:rPr lang="en-US" altLang="zh-CN" sz="2800">
                <a:solidFill>
                  <a:srgbClr val="000000"/>
                </a:solidFill>
                <a:latin typeface="Times New Roman" panose="02020603050405020304" pitchFamily="18" charset="0"/>
                <a:cs typeface="Times New Roman" panose="02020603050405020304" pitchFamily="18" charset="0"/>
              </a:rPr>
              <a:t>There is some orange juice in the glass.(</a:t>
            </a:r>
            <a:r>
              <a:rPr lang="zh-CN" altLang="zh-CN" sz="2800">
                <a:solidFill>
                  <a:srgbClr val="000000"/>
                </a:solidFill>
                <a:latin typeface="Times New Roman" panose="02020603050405020304" pitchFamily="18" charset="0"/>
                <a:cs typeface="Times New Roman" panose="02020603050405020304" pitchFamily="18" charset="0"/>
              </a:rPr>
              <a:t>改为否定句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orange juice in the glass.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p:nvPr/>
        </p:nvSpPr>
        <p:spPr>
          <a:xfrm>
            <a:off x="770891" y="4975787"/>
            <a:ext cx="4055854"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There </a:t>
            </a:r>
            <a:r>
              <a:rPr lang="en-US" altLang="zh-CN" sz="2800" smtClean="0">
                <a:solidFill>
                  <a:srgbClr val="FF0000"/>
                </a:solidFill>
                <a:latin typeface="Times New Roman" panose="02020603050405020304" pitchFamily="18" charset="0"/>
              </a:rPr>
              <a:t>        isn’t            any</a:t>
            </a:r>
            <a:endParaRPr lang="zh-CN" altLang="en-US" sz="2800"/>
          </a:p>
        </p:txBody>
      </p:sp>
    </p:spTree>
    <p:extLst>
      <p:ext uri="{BB962C8B-B14F-4D97-AF65-F5344CB8AC3E}">
        <p14:creationId xmlns:p14="http://schemas.microsoft.com/office/powerpoint/2010/main" val="2253282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a:solidFill>
                    <a:schemeClr val="accent2"/>
                  </a:solidFill>
                  <a:latin typeface="华文隶书" panose="02010800040101010101" pitchFamily="2" charset="-122"/>
                  <a:ea typeface="华文隶书" panose="02010800040101010101" pitchFamily="2" charset="-122"/>
                </a:rPr>
                <a:t>作业</a:t>
              </a:r>
              <a:r>
                <a:rPr lang="en-US" altLang="zh-CN" sz="3200">
                  <a:solidFill>
                    <a:schemeClr val="accent2"/>
                  </a:solidFill>
                  <a:latin typeface="华文隶书" panose="02010800040101010101" pitchFamily="2" charset="-122"/>
                  <a:ea typeface="华文隶书" panose="02010800040101010101" pitchFamily="2" charset="-122"/>
                </a:rPr>
                <a:t>•</a:t>
              </a:r>
              <a:r>
                <a:rPr lang="zh-CN" altLang="en-US" sz="3200">
                  <a:solidFill>
                    <a:schemeClr val="accent2"/>
                  </a:solidFill>
                  <a:latin typeface="华文隶书" panose="02010800040101010101" pitchFamily="2" charset="-122"/>
                  <a:ea typeface="华文隶书" panose="02010800040101010101" pitchFamily="2" charset="-122"/>
                </a:rPr>
                <a:t>进阶演练</a:t>
              </a:r>
            </a:p>
          </p:txBody>
        </p:sp>
      </p:grpSp>
      <p:sp>
        <p:nvSpPr>
          <p:cNvPr id="5" name="矩形 4"/>
          <p:cNvSpPr>
            <a:spLocks noChangeAspect="1"/>
          </p:cNvSpPr>
          <p:nvPr/>
        </p:nvSpPr>
        <p:spPr>
          <a:xfrm>
            <a:off x="381000" y="1075180"/>
            <a:ext cx="11430000" cy="4513287"/>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zh-CN" altLang="zh-CN" sz="2800">
                <a:solidFill>
                  <a:srgbClr val="000000"/>
                </a:solidFill>
                <a:latin typeface="NEU-BZ-S92"/>
                <a:ea typeface="方正大雅宋简体"/>
                <a:cs typeface="Times New Roman" panose="02020603050405020304" pitchFamily="18" charset="0"/>
              </a:rPr>
              <a:t>基础巩固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一、根据句意及所给提示填空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.I can see some old dictionaries in my grandpa’s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书柜</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.Our hometown is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著名的</a:t>
            </a:r>
            <a:r>
              <a:rPr lang="en-US" altLang="zh-CN" sz="2800">
                <a:solidFill>
                  <a:srgbClr val="000000"/>
                </a:solidFill>
                <a:latin typeface="Times New Roman" panose="02020603050405020304" pitchFamily="18" charset="0"/>
                <a:cs typeface="Times New Roman" panose="02020603050405020304" pitchFamily="18" charset="0"/>
              </a:rPr>
              <a:t>) for its beautiful beach(</a:t>
            </a:r>
            <a:r>
              <a:rPr lang="zh-CN" altLang="zh-CN" sz="2800">
                <a:solidFill>
                  <a:srgbClr val="000000"/>
                </a:solidFill>
                <a:latin typeface="Times New Roman" panose="02020603050405020304" pitchFamily="18" charset="0"/>
                <a:cs typeface="Times New Roman" panose="02020603050405020304" pitchFamily="18" charset="0"/>
              </a:rPr>
              <a:t>海滩</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.These flowers on the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桌子</a:t>
            </a:r>
            <a:r>
              <a:rPr lang="en-US" altLang="zh-CN" sz="2800">
                <a:solidFill>
                  <a:srgbClr val="000000"/>
                </a:solidFill>
                <a:latin typeface="Times New Roman" panose="02020603050405020304" pitchFamily="18" charset="0"/>
                <a:cs typeface="Times New Roman" panose="02020603050405020304" pitchFamily="18" charset="0"/>
              </a:rPr>
              <a:t>) are so fresh and beautiful.</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.We often play baseball on the school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field.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.Looking at the computer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for too long is really bad for your eyes.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a:spLocks noChangeAspect="1"/>
          </p:cNvSpPr>
          <p:nvPr/>
        </p:nvSpPr>
        <p:spPr>
          <a:xfrm>
            <a:off x="7706561" y="2166043"/>
            <a:ext cx="1877437"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bookcase</a:t>
            </a:r>
            <a:r>
              <a:rPr lang="zh-CN" altLang="en-US" sz="2800">
                <a:solidFill>
                  <a:srgbClr val="FF0000"/>
                </a:solidFill>
                <a:latin typeface="Times New Roman" panose="02020603050405020304" pitchFamily="18" charset="0"/>
              </a:rPr>
              <a:t>　</a:t>
            </a:r>
            <a:endParaRPr lang="zh-CN" altLang="en-US" sz="2800"/>
          </a:p>
        </p:txBody>
      </p:sp>
      <p:sp>
        <p:nvSpPr>
          <p:cNvPr id="18" name="矩形 17"/>
          <p:cNvSpPr>
            <a:spLocks noChangeAspect="1"/>
          </p:cNvSpPr>
          <p:nvPr/>
        </p:nvSpPr>
        <p:spPr>
          <a:xfrm>
            <a:off x="3514705" y="2744229"/>
            <a:ext cx="124104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famous</a:t>
            </a:r>
            <a:endParaRPr lang="zh-CN" altLang="en-US" sz="2800"/>
          </a:p>
        </p:txBody>
      </p:sp>
      <p:sp>
        <p:nvSpPr>
          <p:cNvPr id="19" name="矩形 18"/>
          <p:cNvSpPr>
            <a:spLocks noChangeAspect="1"/>
          </p:cNvSpPr>
          <p:nvPr/>
        </p:nvSpPr>
        <p:spPr>
          <a:xfrm>
            <a:off x="4277443" y="3318243"/>
            <a:ext cx="88036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table</a:t>
            </a:r>
            <a:endParaRPr lang="zh-CN" altLang="en-US" sz="2800"/>
          </a:p>
        </p:txBody>
      </p:sp>
      <p:sp>
        <p:nvSpPr>
          <p:cNvPr id="20" name="矩形 19"/>
          <p:cNvSpPr>
            <a:spLocks noChangeAspect="1"/>
          </p:cNvSpPr>
          <p:nvPr/>
        </p:nvSpPr>
        <p:spPr>
          <a:xfrm>
            <a:off x="6416639" y="3811402"/>
            <a:ext cx="1401346"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sports</a:t>
            </a:r>
            <a:r>
              <a:rPr lang="zh-CN" altLang="en-US" sz="2800">
                <a:solidFill>
                  <a:srgbClr val="FF0000"/>
                </a:solidFill>
                <a:latin typeface="Times New Roman" panose="02020603050405020304" pitchFamily="18" charset="0"/>
              </a:rPr>
              <a:t>　</a:t>
            </a:r>
            <a:endParaRPr lang="zh-CN" altLang="en-US" sz="2800"/>
          </a:p>
        </p:txBody>
      </p:sp>
      <p:sp>
        <p:nvSpPr>
          <p:cNvPr id="21" name="矩形 20"/>
          <p:cNvSpPr>
            <a:spLocks noChangeAspect="1"/>
          </p:cNvSpPr>
          <p:nvPr/>
        </p:nvSpPr>
        <p:spPr>
          <a:xfrm>
            <a:off x="4618095" y="4412350"/>
            <a:ext cx="109998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screen</a:t>
            </a:r>
            <a:endParaRPr lang="zh-CN" altLang="en-US" sz="2800"/>
          </a:p>
        </p:txBody>
      </p:sp>
    </p:spTree>
    <p:extLst>
      <p:ext uri="{BB962C8B-B14F-4D97-AF65-F5344CB8AC3E}">
        <p14:creationId xmlns:p14="http://schemas.microsoft.com/office/powerpoint/2010/main" val="266085672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randombar(horizontal)">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08053"/>
            <a:ext cx="11430000" cy="451328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二、用括号内所给词的适当形式填空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.There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(be) many sheep on your uncle’s farm.</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.Is there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(some) milk in the bottles?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.—Where</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(be) your classmates?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—In the new art building.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.Some of my friends are at the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(read) corner talking about their books.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.There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(be) a shop in my new school.</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2255039" y="1371200"/>
            <a:ext cx="62228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are</a:t>
            </a:r>
            <a:endParaRPr lang="zh-CN" altLang="en-US" sz="2800"/>
          </a:p>
        </p:txBody>
      </p:sp>
      <p:sp>
        <p:nvSpPr>
          <p:cNvPr id="4" name="矩形 3"/>
          <p:cNvSpPr>
            <a:spLocks noChangeAspect="1"/>
          </p:cNvSpPr>
          <p:nvPr/>
        </p:nvSpPr>
        <p:spPr>
          <a:xfrm>
            <a:off x="2326958" y="1884907"/>
            <a:ext cx="70243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any</a:t>
            </a:r>
            <a:endParaRPr lang="zh-CN" altLang="en-US" sz="2800"/>
          </a:p>
        </p:txBody>
      </p:sp>
      <p:sp>
        <p:nvSpPr>
          <p:cNvPr id="5" name="矩形 4"/>
          <p:cNvSpPr>
            <a:spLocks noChangeAspect="1"/>
          </p:cNvSpPr>
          <p:nvPr/>
        </p:nvSpPr>
        <p:spPr>
          <a:xfrm>
            <a:off x="2326958" y="2432242"/>
            <a:ext cx="62228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are</a:t>
            </a:r>
            <a:endParaRPr lang="zh-CN" altLang="en-US" sz="2800"/>
          </a:p>
        </p:txBody>
      </p:sp>
      <p:sp>
        <p:nvSpPr>
          <p:cNvPr id="6" name="矩形 5"/>
          <p:cNvSpPr>
            <a:spLocks noChangeAspect="1"/>
          </p:cNvSpPr>
          <p:nvPr/>
        </p:nvSpPr>
        <p:spPr>
          <a:xfrm>
            <a:off x="5203722" y="3572673"/>
            <a:ext cx="1260281"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reading</a:t>
            </a:r>
            <a:endParaRPr lang="zh-CN" altLang="en-US" sz="2800"/>
          </a:p>
        </p:txBody>
      </p:sp>
      <p:sp>
        <p:nvSpPr>
          <p:cNvPr id="7" name="矩形 6"/>
          <p:cNvSpPr>
            <a:spLocks noChangeAspect="1"/>
          </p:cNvSpPr>
          <p:nvPr/>
        </p:nvSpPr>
        <p:spPr>
          <a:xfrm>
            <a:off x="2453811" y="4706675"/>
            <a:ext cx="42351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is</a:t>
            </a:r>
            <a:endParaRPr lang="zh-CN" altLang="en-US" sz="2800"/>
          </a:p>
        </p:txBody>
      </p:sp>
    </p:spTree>
    <p:extLst>
      <p:ext uri="{BB962C8B-B14F-4D97-AF65-F5344CB8AC3E}">
        <p14:creationId xmlns:p14="http://schemas.microsoft.com/office/powerpoint/2010/main" val="377050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81000" y="242550"/>
            <a:ext cx="11430000" cy="6247608"/>
          </a:xfrm>
          <a:prstGeom prst="rect">
            <a:avLst/>
          </a:prstGeom>
        </p:spPr>
        <p:txBody>
          <a:bodyPr>
            <a:spAutoFit/>
          </a:bodyPr>
          <a:lstStyle/>
          <a:p>
            <a:pPr algn="ctr">
              <a:lnSpc>
                <a:spcPct val="120000"/>
              </a:lnSpc>
              <a:spcAft>
                <a:spcPts val="0"/>
              </a:spcAft>
              <a:tabLst>
                <a:tab pos="1188085" algn="l"/>
                <a:tab pos="2163445" algn="l"/>
                <a:tab pos="3142615" algn="l"/>
                <a:tab pos="4190365" algn="l"/>
              </a:tabLst>
            </a:pPr>
            <a:r>
              <a:rPr lang="zh-CN" altLang="zh-CN" sz="2800">
                <a:solidFill>
                  <a:srgbClr val="000000"/>
                </a:solidFill>
                <a:latin typeface="NEU-BZ-S92"/>
                <a:ea typeface="方正大雅宋简体"/>
                <a:cs typeface="Times New Roman" panose="02020603050405020304" pitchFamily="18" charset="0"/>
              </a:rPr>
              <a:t>能力提升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三、句型转换</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.My dictionary is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in the bookcase</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对画线部分提问</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your dictionary?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.There is a long sofa in the living room.(</a:t>
            </a:r>
            <a:r>
              <a:rPr lang="zh-CN" altLang="zh-CN" sz="2800">
                <a:solidFill>
                  <a:srgbClr val="000000"/>
                </a:solidFill>
                <a:latin typeface="Times New Roman" panose="02020603050405020304" pitchFamily="18" charset="0"/>
                <a:cs typeface="Times New Roman" panose="02020603050405020304" pitchFamily="18" charset="0"/>
              </a:rPr>
              <a:t>变为一般疑问句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 long sofa in the living room?</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.There are some tall buildings in the school.(</a:t>
            </a:r>
            <a:r>
              <a:rPr lang="zh-CN" altLang="zh-CN" sz="2800">
                <a:solidFill>
                  <a:srgbClr val="000000"/>
                </a:solidFill>
                <a:latin typeface="Times New Roman" panose="02020603050405020304" pitchFamily="18" charset="0"/>
                <a:cs typeface="Times New Roman" panose="02020603050405020304" pitchFamily="18" charset="0"/>
              </a:rPr>
              <a:t>变为否定句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There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tall buildings in the school.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.There is a car in front of the house.(</a:t>
            </a:r>
            <a:r>
              <a:rPr lang="zh-CN" altLang="zh-CN" sz="2800">
                <a:solidFill>
                  <a:srgbClr val="000000"/>
                </a:solidFill>
                <a:latin typeface="Times New Roman" panose="02020603050405020304" pitchFamily="18" charset="0"/>
                <a:cs typeface="Times New Roman" panose="02020603050405020304" pitchFamily="18" charset="0"/>
              </a:rPr>
              <a:t>变为复数句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There</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in front of the house.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.Is there a blue schoolbag on the chair?(</a:t>
            </a:r>
            <a:r>
              <a:rPr lang="zh-CN" altLang="zh-CN" sz="2800">
                <a:solidFill>
                  <a:srgbClr val="000000"/>
                </a:solidFill>
                <a:latin typeface="Times New Roman" panose="02020603050405020304" pitchFamily="18" charset="0"/>
                <a:cs typeface="Times New Roman" panose="02020603050405020304" pitchFamily="18" charset="0"/>
              </a:rPr>
              <a:t>作否定回答</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No,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953784" y="1727169"/>
            <a:ext cx="3264035"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Where </a:t>
            </a:r>
            <a:r>
              <a:rPr lang="en-US" altLang="zh-CN" sz="2800" smtClean="0">
                <a:solidFill>
                  <a:srgbClr val="FF0000"/>
                </a:solidFill>
                <a:latin typeface="Times New Roman" panose="02020603050405020304" pitchFamily="18" charset="0"/>
              </a:rPr>
              <a:t>                is</a:t>
            </a:r>
            <a:r>
              <a:rPr lang="zh-CN" altLang="en-US" sz="2800">
                <a:solidFill>
                  <a:srgbClr val="FF0000"/>
                </a:solidFill>
                <a:latin typeface="Times New Roman" panose="02020603050405020304" pitchFamily="18" charset="0"/>
              </a:rPr>
              <a:t>　</a:t>
            </a:r>
            <a:endParaRPr lang="zh-CN" altLang="en-US" sz="2800"/>
          </a:p>
        </p:txBody>
      </p:sp>
      <p:sp>
        <p:nvSpPr>
          <p:cNvPr id="5" name="矩形 4"/>
          <p:cNvSpPr>
            <a:spLocks noChangeAspect="1"/>
          </p:cNvSpPr>
          <p:nvPr/>
        </p:nvSpPr>
        <p:spPr>
          <a:xfrm>
            <a:off x="953784" y="2756956"/>
            <a:ext cx="2776722"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Is </a:t>
            </a:r>
            <a:r>
              <a:rPr lang="en-US" altLang="zh-CN" sz="2800" smtClean="0">
                <a:solidFill>
                  <a:srgbClr val="FF0000"/>
                </a:solidFill>
                <a:latin typeface="Times New Roman" panose="02020603050405020304" pitchFamily="18" charset="0"/>
              </a:rPr>
              <a:t>             there</a:t>
            </a:r>
            <a:r>
              <a:rPr lang="zh-CN" altLang="en-US" sz="2800">
                <a:solidFill>
                  <a:srgbClr val="FF0000"/>
                </a:solidFill>
                <a:latin typeface="Times New Roman" panose="02020603050405020304" pitchFamily="18" charset="0"/>
              </a:rPr>
              <a:t>　</a:t>
            </a:r>
            <a:endParaRPr lang="zh-CN" altLang="en-US" sz="2800"/>
          </a:p>
        </p:txBody>
      </p:sp>
      <p:sp>
        <p:nvSpPr>
          <p:cNvPr id="6" name="矩形 5"/>
          <p:cNvSpPr>
            <a:spLocks noChangeAspect="1"/>
          </p:cNvSpPr>
          <p:nvPr/>
        </p:nvSpPr>
        <p:spPr>
          <a:xfrm>
            <a:off x="2073667" y="3786743"/>
            <a:ext cx="3238322"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aren’t </a:t>
            </a:r>
            <a:r>
              <a:rPr lang="en-US" altLang="zh-CN" sz="2800" smtClean="0">
                <a:solidFill>
                  <a:srgbClr val="FF0000"/>
                </a:solidFill>
                <a:latin typeface="Times New Roman" panose="02020603050405020304" pitchFamily="18" charset="0"/>
              </a:rPr>
              <a:t>              any</a:t>
            </a:r>
            <a:r>
              <a:rPr lang="zh-CN" altLang="en-US" sz="2800">
                <a:solidFill>
                  <a:srgbClr val="FF0000"/>
                </a:solidFill>
                <a:latin typeface="Times New Roman" panose="02020603050405020304" pitchFamily="18" charset="0"/>
              </a:rPr>
              <a:t>　</a:t>
            </a:r>
            <a:endParaRPr lang="zh-CN" altLang="en-US" sz="2800"/>
          </a:p>
        </p:txBody>
      </p:sp>
      <p:sp>
        <p:nvSpPr>
          <p:cNvPr id="7" name="矩形 6"/>
          <p:cNvSpPr>
            <a:spLocks noChangeAspect="1"/>
          </p:cNvSpPr>
          <p:nvPr/>
        </p:nvSpPr>
        <p:spPr>
          <a:xfrm>
            <a:off x="1816813" y="4816530"/>
            <a:ext cx="4828566"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are </a:t>
            </a:r>
            <a:r>
              <a:rPr lang="en-US" altLang="zh-CN" sz="2800" smtClean="0">
                <a:solidFill>
                  <a:srgbClr val="FF0000"/>
                </a:solidFill>
                <a:latin typeface="Times New Roman" panose="02020603050405020304" pitchFamily="18" charset="0"/>
              </a:rPr>
              <a:t>                some               </a:t>
            </a:r>
            <a:r>
              <a:rPr lang="en-US" altLang="zh-CN" sz="2800">
                <a:solidFill>
                  <a:srgbClr val="FF0000"/>
                </a:solidFill>
                <a:latin typeface="Times New Roman" panose="02020603050405020304" pitchFamily="18" charset="0"/>
              </a:rPr>
              <a:t>cars</a:t>
            </a:r>
            <a:endParaRPr lang="zh-CN" altLang="en-US" sz="2800"/>
          </a:p>
        </p:txBody>
      </p:sp>
      <p:sp>
        <p:nvSpPr>
          <p:cNvPr id="9" name="矩形 8"/>
          <p:cNvSpPr>
            <a:spLocks noChangeAspect="1"/>
          </p:cNvSpPr>
          <p:nvPr/>
        </p:nvSpPr>
        <p:spPr>
          <a:xfrm>
            <a:off x="1601056" y="5837626"/>
            <a:ext cx="269971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there </a:t>
            </a:r>
            <a:r>
              <a:rPr lang="en-US" altLang="zh-CN" sz="2800" smtClean="0">
                <a:solidFill>
                  <a:srgbClr val="FF0000"/>
                </a:solidFill>
                <a:latin typeface="Times New Roman" panose="02020603050405020304" pitchFamily="18" charset="0"/>
              </a:rPr>
              <a:t>            isn’t</a:t>
            </a:r>
            <a:endParaRPr lang="zh-CN" altLang="en-US" sz="2800"/>
          </a:p>
        </p:txBody>
      </p:sp>
    </p:spTree>
    <p:extLst>
      <p:ext uri="{BB962C8B-B14F-4D97-AF65-F5344CB8AC3E}">
        <p14:creationId xmlns:p14="http://schemas.microsoft.com/office/powerpoint/2010/main" val="1601585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randombar(horizontal)">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305</TotalTime>
  <Words>916</Words>
  <Application>Microsoft Office PowerPoint</Application>
  <PresentationFormat>宽屏</PresentationFormat>
  <Paragraphs>131</Paragraphs>
  <Slides>15</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15</vt:i4>
      </vt:variant>
    </vt:vector>
  </HeadingPairs>
  <TitlesOfParts>
    <vt:vector size="28" baseType="lpstr">
      <vt:lpstr>NEU-BZ-S92</vt:lpstr>
      <vt:lpstr>方正大雅宋简体</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46</cp:revision>
  <dcterms:created xsi:type="dcterms:W3CDTF">2021-07-19T03:09:34Z</dcterms:created>
  <dcterms:modified xsi:type="dcterms:W3CDTF">2025-09-09T05:26:56Z</dcterms:modified>
</cp:coreProperties>
</file>